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78d032cb8243c5" /><Relationship Type="http://schemas.openxmlformats.org/officeDocument/2006/relationships/extended-properties" Target="/docProps/app.xml" Id="Rf57cdff0884b4a5b" /><Relationship Type="http://schemas.openxmlformats.org/officeDocument/2006/relationships/officeDocument" Target="/ppt/presentation.xml" Id="Rec49607a8bd646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df983dd4105442c"/>
  </p:sldMasterIdLst>
  <p:notesMasterIdLst>
    <p:notesMasterId xmlns:r="http://schemas.openxmlformats.org/officeDocument/2006/relationships" r:id="R1b29751cf8464709"/>
  </p:notesMasterIdLst>
  <p:sldIdLst>
    <p:sldId xmlns:r="http://schemas.openxmlformats.org/officeDocument/2006/relationships" id="256" r:id="R4474a05615534b4b"/>
    <p:sldId xmlns:r="http://schemas.openxmlformats.org/officeDocument/2006/relationships" id="257" r:id="Rad0859fdd31b42db"/>
    <p:sldId xmlns:r="http://schemas.openxmlformats.org/officeDocument/2006/relationships" id="258" r:id="Rdc78888bba514cde"/>
    <p:sldId xmlns:r="http://schemas.openxmlformats.org/officeDocument/2006/relationships" id="259" r:id="R32b4d8bc7a2b4469"/>
    <p:sldId xmlns:r="http://schemas.openxmlformats.org/officeDocument/2006/relationships" id="260" r:id="R6f0eb074e5644203"/>
    <p:sldId xmlns:r="http://schemas.openxmlformats.org/officeDocument/2006/relationships" id="261" r:id="R8224612741af4527"/>
    <p:sldId xmlns:r="http://schemas.openxmlformats.org/officeDocument/2006/relationships" id="262" r:id="R1135b4dc6e464637"/>
    <p:sldId xmlns:r="http://schemas.openxmlformats.org/officeDocument/2006/relationships" id="263" r:id="R2d2e8a398dc64edc"/>
    <p:sldId xmlns:r="http://schemas.openxmlformats.org/officeDocument/2006/relationships" id="264" r:id="Ra47711459c424350"/>
    <p:sldId xmlns:r="http://schemas.openxmlformats.org/officeDocument/2006/relationships" id="265" r:id="Rc183248c951846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983bf0ab834d20" /><Relationship Type="http://schemas.openxmlformats.org/officeDocument/2006/relationships/slideMaster" Target="/ppt/slideMasters/slideMaster1.xml" Id="Redf983dd4105442c" /><Relationship Type="http://schemas.openxmlformats.org/officeDocument/2006/relationships/notesMaster" Target="/ppt/notesMasters/notesMaster1.xml" Id="R1b29751cf8464709" /><Relationship Type="http://schemas.openxmlformats.org/officeDocument/2006/relationships/presProps" Target="/ppt/presProps.xml" Id="Rfd9fb67d948b4fb3" /><Relationship Type="http://schemas.openxmlformats.org/officeDocument/2006/relationships/tableStyles" Target="/ppt/tableStyles.xml" Id="Ra069f0cd170c4a35" /><Relationship Type="http://schemas.openxmlformats.org/officeDocument/2006/relationships/slide" Target="/ppt/slides/slide1.xml" Id="R4474a05615534b4b" /><Relationship Type="http://schemas.openxmlformats.org/officeDocument/2006/relationships/slide" Target="/ppt/slides/slide2.xml" Id="Rad0859fdd31b42db" /><Relationship Type="http://schemas.openxmlformats.org/officeDocument/2006/relationships/slide" Target="/ppt/slides/slide3.xml" Id="Rdc78888bba514cde" /><Relationship Type="http://schemas.openxmlformats.org/officeDocument/2006/relationships/slide" Target="/ppt/slides/slide4.xml" Id="R32b4d8bc7a2b4469" /><Relationship Type="http://schemas.openxmlformats.org/officeDocument/2006/relationships/slide" Target="/ppt/slides/slide5.xml" Id="R6f0eb074e5644203" /><Relationship Type="http://schemas.openxmlformats.org/officeDocument/2006/relationships/slide" Target="/ppt/slides/slide6.xml" Id="R8224612741af4527" /><Relationship Type="http://schemas.openxmlformats.org/officeDocument/2006/relationships/slide" Target="/ppt/slides/slide7.xml" Id="R1135b4dc6e464637" /><Relationship Type="http://schemas.openxmlformats.org/officeDocument/2006/relationships/slide" Target="/ppt/slides/slide8.xml" Id="R2d2e8a398dc64edc" /><Relationship Type="http://schemas.openxmlformats.org/officeDocument/2006/relationships/slide" Target="/ppt/slides/slide9.xml" Id="Ra47711459c424350" /><Relationship Type="http://schemas.openxmlformats.org/officeDocument/2006/relationships/slide" Target="/ppt/slides/slide10.xml" Id="Rc183248c951846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51a3e5227644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0e44552e124c29" /><Relationship Type="http://schemas.openxmlformats.org/officeDocument/2006/relationships/notesMaster" Target="/ppt/notesMasters/notesMaster1.xml" Id="Rf2a44e2185e547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ba99917ebb41c8" /><Relationship Type="http://schemas.openxmlformats.org/officeDocument/2006/relationships/notesMaster" Target="/ppt/notesMasters/notesMaster1.xml" Id="R70c9b794d5534f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0b220398354488" /><Relationship Type="http://schemas.openxmlformats.org/officeDocument/2006/relationships/notesMaster" Target="/ppt/notesMasters/notesMaster1.xml" Id="R569d5220e16948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b7dd15dc454161" /><Relationship Type="http://schemas.openxmlformats.org/officeDocument/2006/relationships/notesMaster" Target="/ppt/notesMasters/notesMaster1.xml" Id="Rba3565d7b71b43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ff813cc336433f" /><Relationship Type="http://schemas.openxmlformats.org/officeDocument/2006/relationships/notesMaster" Target="/ppt/notesMasters/notesMaster1.xml" Id="Rc6bd569621fe43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29d7642c6d4166" /><Relationship Type="http://schemas.openxmlformats.org/officeDocument/2006/relationships/notesMaster" Target="/ppt/notesMasters/notesMaster1.xml" Id="Rb57d43de096240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bd025e42d347b0" /><Relationship Type="http://schemas.openxmlformats.org/officeDocument/2006/relationships/notesMaster" Target="/ppt/notesMasters/notesMaster1.xml" Id="Re7103f50e3024e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4ea6eff7ca4a6e" /><Relationship Type="http://schemas.openxmlformats.org/officeDocument/2006/relationships/notesMaster" Target="/ppt/notesMasters/notesMaster1.xml" Id="R0d9efa33e1cb413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2bb1750b574bdf" /><Relationship Type="http://schemas.openxmlformats.org/officeDocument/2006/relationships/notesMaster" Target="/ppt/notesMasters/notesMaster1.xml" Id="R7766011566cd41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ced9f5a00124e61" /><Relationship Type="http://schemas.openxmlformats.org/officeDocument/2006/relationships/notesMaster" Target="/ppt/notesMasters/notesMaster1.xml" Id="R2f64323caeb747b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Portfolio source: user-supplied PowerPoint decks. Public examples should omit confidential names, personal data and non-public client figures.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1cb55a0ab649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5ffb0e4634431f" /><Relationship Type="http://schemas.openxmlformats.org/officeDocument/2006/relationships/slideLayout" Target="/ppt/slideLayouts/slideLayout1.xml" Id="Rf633bb65a189444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33bb65a189444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e510d1b754678" /><Relationship Type="http://schemas.openxmlformats.org/officeDocument/2006/relationships/image" Target="/ppt/media/image.png" Id="R2a01d14bd7744369" /><Relationship Type="http://schemas.openxmlformats.org/officeDocument/2006/relationships/notesSlide" Target="/ppt/notesSlides/notesSlide1.xml" Id="R605f527dd4d54d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6f0dbb78b4054" /><Relationship Type="http://schemas.openxmlformats.org/officeDocument/2006/relationships/image" Target="/ppt/media/image2.png" Id="R10a3ade902eb4bad" /><Relationship Type="http://schemas.openxmlformats.org/officeDocument/2006/relationships/image" Target="/ppt/media/image3.png" Id="R032f2aea154b40f0" /><Relationship Type="http://schemas.openxmlformats.org/officeDocument/2006/relationships/image" Target="/ppt/media/image4.png" Id="Rf457fa1d019144ee" /><Relationship Type="http://schemas.openxmlformats.org/officeDocument/2006/relationships/image" Target="/ppt/media/image5.png" Id="Rcd8a15af3c08465b" /><Relationship Type="http://schemas.openxmlformats.org/officeDocument/2006/relationships/notesSlide" Target="/ppt/notesSlides/notesSlide2.xml" Id="Ra97ea3eea5e548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072a35aa34d03" /><Relationship Type="http://schemas.openxmlformats.org/officeDocument/2006/relationships/image" Target="/ppt/media/image6.png" Id="Ra0f1ecc5e1694973" /><Relationship Type="http://schemas.openxmlformats.org/officeDocument/2006/relationships/notesSlide" Target="/ppt/notesSlides/notesSlide3.xml" Id="R15bb203ba1a146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44e7106754635" /><Relationship Type="http://schemas.openxmlformats.org/officeDocument/2006/relationships/image" Target="/ppt/media/image7.png" Id="R9c73140db4ca4089" /><Relationship Type="http://schemas.openxmlformats.org/officeDocument/2006/relationships/image" Target="/ppt/media/image8.png" Id="R1c5d521f88c44300" /><Relationship Type="http://schemas.openxmlformats.org/officeDocument/2006/relationships/image" Target="/ppt/media/image9.png" Id="Ra86cf402f695447b" /><Relationship Type="http://schemas.openxmlformats.org/officeDocument/2006/relationships/notesSlide" Target="/ppt/notesSlides/notesSlide4.xml" Id="R1d14bdcfd1c840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c5672d151145e9" /><Relationship Type="http://schemas.openxmlformats.org/officeDocument/2006/relationships/image" Target="/ppt/media/image10.png" Id="Raf5f37b05dc44ec4" /><Relationship Type="http://schemas.openxmlformats.org/officeDocument/2006/relationships/image" Target="/ppt/media/image11.png" Id="Rde0979ea0e77452b" /><Relationship Type="http://schemas.openxmlformats.org/officeDocument/2006/relationships/image" Target="/ppt/media/image12.png" Id="R41a307d5c9b545c7" /><Relationship Type="http://schemas.openxmlformats.org/officeDocument/2006/relationships/notesSlide" Target="/ppt/notesSlides/notesSlide5.xml" Id="R0bdc4a20d08540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89c7d8fcc4748" /><Relationship Type="http://schemas.openxmlformats.org/officeDocument/2006/relationships/image" Target="/ppt/media/image13.png" Id="R7f065b7e0717482b" /><Relationship Type="http://schemas.openxmlformats.org/officeDocument/2006/relationships/notesSlide" Target="/ppt/notesSlides/notesSlide6.xml" Id="R05fe13045f6e47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e7d9c7ba7d4a64" /><Relationship Type="http://schemas.openxmlformats.org/officeDocument/2006/relationships/image" Target="/ppt/media/image14.png" Id="Rc6ac173129744b3c" /><Relationship Type="http://schemas.openxmlformats.org/officeDocument/2006/relationships/image" Target="/ppt/media/image15.png" Id="R04eb18b02a3b4f57" /><Relationship Type="http://schemas.openxmlformats.org/officeDocument/2006/relationships/image" Target="/ppt/media/image16.png" Id="R7c1c42ff367f45a9" /><Relationship Type="http://schemas.openxmlformats.org/officeDocument/2006/relationships/notesSlide" Target="/ppt/notesSlides/notesSlide7.xml" Id="R0dea7796635a4c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1c8e093a734ad7" /><Relationship Type="http://schemas.openxmlformats.org/officeDocument/2006/relationships/notesSlide" Target="/ppt/notesSlides/notesSlide8.xml" Id="R7eabcc4bec724f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c37b2e3b2462d" /><Relationship Type="http://schemas.openxmlformats.org/officeDocument/2006/relationships/notesSlide" Target="/ppt/notesSlides/notesSlide9.xml" Id="R002105adc88043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295c72838046e9" /><Relationship Type="http://schemas.openxmlformats.org/officeDocument/2006/relationships/notesSlide" Target="/ppt/notesSlides/notesSlide10.xml" Id="Re37c5c0ec67645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1d14bd7744369"/>
          <a:srcRect xmlns:a="http://schemas.openxmlformats.org/drawingml/2006/main" l="24219" t="0" r="2421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D05E6C-0994-4C96-87C3-DFF5121B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FE7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6A85A7-CDA4-4A42-83A7-F7049D21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SELECTED POWERPOINT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52D678-0B2A-476A-99FA-BCA5F924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435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Clear, editable decks</a:t>
            </a:r>
          </a:p>
          <a:p xmlns:a="http://schemas.openxmlformats.org/drawingml/2006/main">
            <a:pPr algn="l">
              <a:defRPr sz="435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435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for complex work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6DCAA7-AE56-4B70-B56F-75C5A37E7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9B4E2-6A38-4C3F-84FE-E003AEBCC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45148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Executive reports, data-heavy briefings, policy training and product demonstrations.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A8812-1288-46DF-A94F-1451B7F2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447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52D3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152D3F"/>
                </a:solidFill>
                <a:latin typeface="Aptos"/>
                <a:ea typeface="Aptos"/>
                <a:cs typeface="Aptos"/>
              </a:rPr>
              <a:t>8 decks  /  408 slides  /  Fully editable source files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5C9E3-D34D-455C-820F-854B0AE3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XingJie Cai · Presentation design portfolio</a:t>
            </a:r>
          </a:p>
        </p:txBody>
      </p:sp>
    </p:spTree>
    <p:extLst>
      <p:ext uri="{BB962C8B-B14F-4D97-AF65-F5344CB8AC3E}">
        <p14:creationId xmlns:p14="http://schemas.microsoft.com/office/powerpoint/2010/main" val="1782096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26841B-0520-4648-92A4-E27EE603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RANGE OF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9BA98-FE00-4BA7-B64A-A5ECCACF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Four kinds of business communication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3ade902eb4bad"/>
          <a:srcRect xmlns:a="http://schemas.openxmlformats.org/drawingml/2006/main" l="24980" t="0" r="249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14500"/>
            <a:ext cx="2609850" cy="29337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CF7B6-AB6D-45AF-839C-78079C47E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2609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0C603A-3CCF-45F2-847D-4C8E009D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2609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STRATEGY BRIEFING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EC8A2-3366-47AE-BF95-38CD3DAF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Public-sector programs and operating models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2f2aea154b40f0"/>
          <a:srcRect xmlns:a="http://schemas.openxmlformats.org/drawingml/2006/main" l="24980" t="0" r="249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90900" y="1714500"/>
            <a:ext cx="2609850" cy="29337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7EAE8B-53BF-445F-A751-803EB663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743450"/>
            <a:ext cx="2609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1D418-565E-4921-A00E-76B1F318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953000"/>
            <a:ext cx="2609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SYSTEM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C9483B-9F65-406D-B2C2-C22EB279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578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Product screens, workflows and measurable outcomes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57fa1d019144ee"/>
          <a:srcRect xmlns:a="http://schemas.openxmlformats.org/drawingml/2006/main" l="24980" t="0" r="249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72200" y="1714500"/>
            <a:ext cx="2609850" cy="29337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C58F6F-132F-4E7E-97BB-FCF492AC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43450"/>
            <a:ext cx="2609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6922B-E12E-44C5-BAB6-B6D0C02E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53000"/>
            <a:ext cx="2609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ANNUAL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16463-DDF9-456D-B3BF-E49636F9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578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Operational progress and management reporting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8a15af3c08465b"/>
          <a:srcRect xmlns:a="http://schemas.openxmlformats.org/drawingml/2006/main" l="24980" t="0" r="249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500" y="1714500"/>
            <a:ext cx="2609850" cy="29337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DCDAD-35E6-4B26-9C07-78EE7D87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743450"/>
            <a:ext cx="2609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ACC912-273B-41C6-AE6E-89AA78B4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953000"/>
            <a:ext cx="2609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0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POLICY TRAINING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499A19-E403-4212-AC57-8588A6A6E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2578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Rules, responsibilities and practical guidance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0F18B9-4E07-49C7-84ED-52CDBA56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7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Selected source material has been reviewed for public presentation. Client-specific figures and identifiers should be replaced when required.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AFA5DA-F29A-4B3E-BFC4-2BBA18FD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641464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f1ecc5e1694973"/>
          <a:stretch xmlns:a="http://schemas.openxmlformats.org/drawingml/2006/main"/>
        </p:blipFill>
        <p:spPr>
          <a:xfrm xmlns:a="http://schemas.openxmlformats.org/drawingml/2006/main">
            <a:off x="533400" y="1620441"/>
            <a:ext cx="6515100" cy="366474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A7BD9-B188-4CA5-A364-2AB3716E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29250"/>
            <a:ext cx="6515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82DFD8-C0CB-4E7B-A25D-B5DEF5F6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57850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A measured layout keeps the operating model visible without reducing it to a decorative diagram.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F67C5-3ACC-45EE-993C-9D16F490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43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CASE 01 · STRATEGY BRIEFING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5779A-5C55-4FF0-9E33-B5FAD62C9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990600"/>
            <a:ext cx="3714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270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A long report turned into a sequence people can follow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D80B8E-3B5D-43C7-BA2C-A5203D40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686050"/>
            <a:ext cx="838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6BD38-7B05-4404-81DF-8D7FCB3E8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1813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7DDFB-7E60-4D0A-B0D7-4CF460FB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105150"/>
            <a:ext cx="3390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Structure before decoration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C8BB69-6044-4E6E-8B33-5EC2C0E7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429000"/>
            <a:ext cx="3390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Sections, evidence and transitions follow the presenter’s argument.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6B5DD-181A-4AE1-8C28-8D677ED6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2100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FB2C79-89F8-4F8B-8164-92A988F8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133850"/>
            <a:ext cx="3390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Data with 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1327AE-D4F8-4042-96AF-772B788B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57700"/>
            <a:ext cx="3390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Key numbers sit beside the process or decision they support.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4B9DB3-60BC-4460-B8FC-BCB87B1E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238750"/>
            <a:ext cx="952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AE4A2-B91C-40AC-98ED-8E0B44BA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162550"/>
            <a:ext cx="3390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Built for live delivery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AFB8B-DC6C-43D3-B001-91618334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486400"/>
            <a:ext cx="33909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1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Large type, clean contrast and visual pacing hold up in a meeting room.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444BB3-8B7D-4A26-8F5C-C585A4AA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220963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40941-120D-4303-9617-1CD1444E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D0C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5BD0C8"/>
                </a:solidFill>
                <a:latin typeface="Aptos"/>
                <a:ea typeface="Aptos"/>
                <a:cs typeface="Aptos"/>
              </a:rPr>
              <a:t>CASE 02 · PRODUCT DEMONSTRATION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A1D4C-0B79-4ECC-A6DB-BAE8342D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0100"/>
            <a:ext cx="10287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0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Software stories need evidence, not decorative mockups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73140db4ca4089"/>
          <a:srcRect xmlns:a="http://schemas.openxmlformats.org/drawingml/2006/main" l="12064" t="0" r="120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52600"/>
            <a:ext cx="5524500" cy="40957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5d521f88c44300"/>
          <a:srcRect xmlns:a="http://schemas.openxmlformats.org/drawingml/2006/main" l="13603" t="0" r="1360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2700" y="1752600"/>
            <a:ext cx="2514600" cy="194310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6cf402f695447b"/>
          <a:srcRect xmlns:a="http://schemas.openxmlformats.org/drawingml/2006/main" l="13603" t="0" r="1360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05900" y="1752600"/>
            <a:ext cx="2514600" cy="19431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8EB98-109B-4EFE-B4F2-929AA861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14800"/>
            <a:ext cx="5257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DCE6EB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DCE6EB"/>
                </a:solidFill>
                <a:latin typeface="Aptos"/>
                <a:ea typeface="Aptos"/>
                <a:cs typeface="Aptos"/>
              </a:rPr>
              <a:t>The deck combines real interfaces, process diagrams and operating metrics so buyers can see how the system works.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A9F645-A72B-4819-AA51-AEE0FB91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448300"/>
            <a:ext cx="5257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8FA6B2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8FA6B2"/>
                </a:solidFill>
                <a:latin typeface="Aptos"/>
                <a:ea typeface="Aptos"/>
                <a:cs typeface="Aptos"/>
              </a:rPr>
              <a:t>Screens remain readable. Visual emphasis follows the demonstration path.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9CE8EF-28B6-4254-A83A-B46721AE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C8D3D8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C8D3D8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507527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2EF4F2-E476-454A-A663-DD9EF228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CASE 03 · ANNUAL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E9ABB6-54DC-461E-8D05-4ED5BB87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57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Management reporting with a restrained visual system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f37b05dc44ec4"/>
          <a:srcRect xmlns:a="http://schemas.openxmlformats.org/drawingml/2006/main" l="9129" t="0" r="91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695450"/>
            <a:ext cx="5619750" cy="386715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979ea0e77452b"/>
          <a:srcRect xmlns:a="http://schemas.openxmlformats.org/drawingml/2006/main" l="0" t="17828" r="0" b="178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15100" y="1695450"/>
            <a:ext cx="5105400" cy="18478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a307d5c9b545c7"/>
          <a:srcRect xmlns:a="http://schemas.openxmlformats.org/drawingml/2006/main" l="0" t="17828" r="0" b="178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15100" y="3714750"/>
            <a:ext cx="5105400" cy="1847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F1D2A-0AE5-4DB5-B6C0-BB189715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Consistent margins, controlled color and clear reading order keep dense internal reporting usable.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C82ECE-05E8-4069-ACDC-4DD8CE5E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842716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065b7e071748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0020E-5096-42C5-80A1-A4A3A66C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149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A2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79F831-875C-4DCD-B507-A17C9C0F6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D0C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5BD0C8"/>
                </a:solidFill>
                <a:latin typeface="Aptos"/>
                <a:ea typeface="Aptos"/>
                <a:cs typeface="Aptos"/>
              </a:rPr>
              <a:t>CASE 04 · POLICY TRAINING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7D088-D4EB-4C48-928F-3C2D82B9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3771900" cy="196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0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2850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Rules become easier to use when the visual hierarchy matches the decision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813D6-F5EB-48BE-B51D-2175EA0A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8763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8731CF-579E-4B60-AFAF-5D507892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7147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CAD5DA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CAD5DA"/>
                </a:solidFill>
                <a:latin typeface="Aptos"/>
                <a:ea typeface="Aptos"/>
                <a:cs typeface="Aptos"/>
              </a:rPr>
              <a:t>The source deck organizes eligibility, approvals, timing and recordkeeping into distinct steps. The result supports training and later reference.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B262B-8DEC-4175-8787-005236BF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8FB1B4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8FB1B4"/>
                </a:solidFill>
                <a:latin typeface="Aptos"/>
                <a:ea typeface="Aptos"/>
                <a:cs typeface="Aptos"/>
              </a:rPr>
              <a:t>Formal tone · Chinese-language layout · 35-slide system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F3AF7B-159F-4A8B-B841-56A264F5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C8D3D8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C8D3D8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266536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E03E59-955B-4EBA-91C5-4A40D0DA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CASE 05 · INFORMATION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19FC1-7374-4F2B-B93A-2D8106EB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09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Dense source material, edited into usable pages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c173129744b3c"/>
          <a:srcRect xmlns:a="http://schemas.openxmlformats.org/drawingml/2006/main" l="12432" t="0" r="124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14500"/>
            <a:ext cx="3486150" cy="2609850"/>
          </a:xfrm>
          <a:prstGeom xmlns:a="http://schemas.openxmlformats.org/drawingml/2006/main" prst="rect">
            <a:avLst/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b18b02a3b4f57"/>
          <a:srcRect xmlns:a="http://schemas.openxmlformats.org/drawingml/2006/main" l="12432" t="0" r="124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52925" y="1714500"/>
            <a:ext cx="3486150" cy="2609850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c42ff367f45a9"/>
          <a:srcRect xmlns:a="http://schemas.openxmlformats.org/drawingml/2006/main" l="12432" t="0" r="124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1714500"/>
            <a:ext cx="3486150" cy="2609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85C78-48B3-463B-B91B-3F952CDB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Comparison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9677B-A861-4136-9CFD-E0160046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Show differences at a glance.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DA6DD-57C0-42F7-8A4F-BAF38039F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47625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Mechanism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14FA3-3AE1-4217-AD6E-94340A37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5095875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Explain how a rule works.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2EA4E-69B2-4C45-8B78-95860724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625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Summary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D2DFEF-3178-4C88-8BE9-AD69E59D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95875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Keep reference material readable.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47A636-5774-49D7-802E-23A3BF39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The design changes with the information. It does not force every slide into the same template.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FE6DE3-0F92-443F-B62E-68EE3F66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034854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966DD8-AC3D-4E83-B13C-0CF9D82E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WORKING METHOD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E38227-A0C9-46A2-93CB-D961F3B65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A professional deck is built through decisions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2787A1-D5BE-4E81-9DA4-7F43B014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B98632-4341-4BF5-9CAA-817F9E09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7907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Review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E7351-A5F3-4DF0-804F-64175558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288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Purpose, audience, source files and deadline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C35051-6F99-491B-BDB5-E0CD0D60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574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A8F3C-E8FC-4073-85FF-C9D1280D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5EA65-BCA7-417D-A0F1-E8903E09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57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Structure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6B5F30-6700-4A67-AF7A-FF1A068B6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Narrative order, slide purpose and 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B5A7E-E31F-40BC-BB4D-59ECA69D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5242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D731C3-9A7D-4DC2-8591-911A58AE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DE8E0C-CA2E-4B1C-8824-0CABED9B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243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Design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ED464-7C5C-433A-8E11-6DB1E114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9624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Layouts, charts, diagrams and image treatment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0515E-58CA-4A4C-AE63-13292D58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91050"/>
            <a:ext cx="885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C7B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90661B-7BAA-4F40-AF72-1B1735E6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76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B8643F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439B08-BF31-4266-8372-59D2DFF3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9911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Quality check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FB310-0304-4005-8F32-35A5A5B9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029200"/>
            <a:ext cx="6191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Alignment, readability, consistency and editability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AF6BEA-7F5C-4357-BE7E-AA365197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Calls are optional. Briefs, questions, review notes and approvals can stay in writing.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04A96-AC50-4337-98A3-C0AF062C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021700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1A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5B73D6-6FB3-4E31-BC97-183D04BD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D0C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5BD0C8"/>
                </a:solidFill>
                <a:latin typeface="Aptos"/>
                <a:ea typeface="Aptos"/>
                <a:cs typeface="Aptos"/>
              </a:rPr>
              <a:t>PROJECT PACKAGES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D344C2-F764-46A8-BBF1-DEBAADDA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0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150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Fixed-scope presentation 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6BB71-69FC-495D-9DC1-00261C2E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429000" cy="352425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152D3F"/>
          </a:solidFill>
          <a:ln xmlns:a="http://schemas.openxmlformats.org/drawingml/2006/main" w="9525">
            <a:solidFill>
              <a:srgbClr val="42607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195AB4-F6D2-46A8-B3FE-6921400C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0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$300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40DD1-ED4E-443F-8D17-A49A6A8D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895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D0C8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5BD0C8"/>
                </a:solidFill>
                <a:latin typeface="Aptos"/>
                <a:ea typeface="Aptos"/>
                <a:cs typeface="Aptos"/>
              </a:rPr>
              <a:t>Focused redesign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940BC-DD26-4174-9B19-FC6CBF6D2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4330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Up to 10 slides</a:t>
            </a:r>
          </a:p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3 business days</a:t>
            </a:r>
          </a:p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1 revision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A03BF-1D05-4257-8C2B-4698C425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3429000" cy="352425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173B4D"/>
          </a:solidFill>
          <a:ln xmlns:a="http://schemas.openxmlformats.org/drawingml/2006/main" w="9525">
            <a:solidFill>
              <a:srgbClr val="42607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29449-17F3-4BBF-89D7-4153CEBC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1145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0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$650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5E1C5-3D59-4073-BEF9-14E1F8C0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876550"/>
            <a:ext cx="2895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D0C8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5BD0C8"/>
                </a:solidFill>
                <a:latin typeface="Aptos"/>
                <a:ea typeface="Aptos"/>
                <a:cs typeface="Aptos"/>
              </a:rPr>
              <a:t>Business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D6BC7-8056-44C1-8274-EEDABDB5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54330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Up to 20 slides</a:t>
            </a:r>
          </a:p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5 business days</a:t>
            </a:r>
          </a:p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2 revisions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2CA175-18CB-40CE-B983-29FA86658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809750"/>
            <a:ext cx="3429000" cy="352425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152D3F"/>
          </a:solidFill>
          <a:ln xmlns:a="http://schemas.openxmlformats.org/drawingml/2006/main" w="9525">
            <a:solidFill>
              <a:srgbClr val="42607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D72AC4-F624-4564-B966-3AA8B0F0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11455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0" i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$1,100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7948C0-B5AD-4A57-AFB4-BEC955AF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876550"/>
            <a:ext cx="2895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D0C8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5BD0C8"/>
                </a:solidFill>
                <a:latin typeface="Aptos"/>
                <a:ea typeface="Aptos"/>
                <a:cs typeface="Aptos"/>
              </a:rPr>
              <a:t>Complex report deck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DF5AA5-6D11-4382-A4E4-D8EF1DE9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543300"/>
            <a:ext cx="2895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Up to 35 slides</a:t>
            </a:r>
          </a:p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7–10 business days</a:t>
            </a:r>
          </a:p>
          <a:p xmlns:a="http://schemas.openxmlformats.org/drawingml/2006/main">
            <a:pPr algn="l">
              <a:defRPr sz="1350" b="0" i="0">
                <a:solidFill>
                  <a:srgbClr val="D7E1E5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D7E1E5"/>
                </a:solidFill>
                <a:latin typeface="Aptos"/>
                <a:ea typeface="Aptos"/>
                <a:cs typeface="Aptos"/>
              </a:rPr>
              <a:t>2 revisions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2E66EA-C57F-4EC1-88A0-49126031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A9BBC4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A9BBC4"/>
                </a:solidFill>
                <a:latin typeface="Aptos"/>
                <a:ea typeface="Aptos"/>
                <a:cs typeface="Aptos"/>
              </a:rPr>
              <a:t>All packages include an editable PPTX and a presentation-ready PDF. Pricing assumes supplied content and one visual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4CF7A9-08A8-4412-8D8B-A48A12F6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C8D3D8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C8D3D8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92033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EF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344B3-B64F-4CBC-8A3B-6962D6C7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AVAILABLE FOR NEW PROJECTS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2BA11B-7AA0-404F-AD3E-26E575BE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990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0" i="0">
                <a:solidFill>
                  <a:srgbClr val="0B1A2A"/>
                </a:solidFill>
                <a:latin typeface="Georgia"/>
                <a:ea typeface="Georgia"/>
                <a:cs typeface="Georgia"/>
              </a:defRPr>
            </a:pPr>
            <a:r>
              <a:rPr sz="3750" b="0" i="0">
                <a:solidFill>
                  <a:srgbClr val="0B1A2A"/>
                </a:solidFill>
                <a:latin typeface="Georgia"/>
                <a:ea typeface="Georgia"/>
                <a:cs typeface="Georgia"/>
              </a:rPr>
              <a:t>Presentation design for work that has to stand up to scrutiny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4F56E2-C1DB-4091-A4E0-F94DEDE6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1066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643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4BF940-201D-4619-9A18-4D04CA63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Best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D2580C-1B44-47B6-B61F-7E32ADD1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323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Executive briefings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Formal reports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Training decks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Product demonstrations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D7315C-4864-49B6-B0B9-8B7748874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3337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Delivery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7D6F5B-204E-4514-BC46-C59DAE97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52850"/>
            <a:ext cx="304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Editable PowerPoint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PDF export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Written review notes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Clear handoff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E173BF-686D-49B0-A27A-3548AFC0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337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A7C78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0A7C78"/>
                </a:solidFill>
                <a:latin typeface="Aptos"/>
                <a:ea typeface="Aptos"/>
                <a:cs typeface="Aptos"/>
              </a:rPr>
              <a:t>Communication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23F616-BCC7-4B95-9EE2-700B9844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752850"/>
            <a:ext cx="2476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Platform messages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Written briefs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Marked-up feedback</a:t>
            </a:r>
          </a:p>
          <a:p xmlns:a="http://schemas.openxmlformats.org/drawingml/2006/main">
            <a:pPr algn="l">
              <a:defRPr sz="1875" b="0" i="0">
                <a:solidFill>
                  <a:srgbClr val="0B1A2A"/>
                </a:solidFill>
                <a:latin typeface="Aptos"/>
                <a:ea typeface="Aptos"/>
                <a:cs typeface="Aptos"/>
              </a:defRPr>
            </a:pPr>
            <a:r>
              <a:rPr sz="1875" b="0" i="0">
                <a:solidFill>
                  <a:srgbClr val="0B1A2A"/>
                </a:solidFill>
                <a:latin typeface="Aptos"/>
                <a:ea typeface="Aptos"/>
                <a:cs typeface="Aptos"/>
              </a:rPr>
              <a:t>No call required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683EF5-A586-4BC9-8D04-ACB1119D1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B8643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B8643F"/>
                </a:solidFill>
                <a:latin typeface="Aptos"/>
                <a:ea typeface="Aptos"/>
                <a:cs typeface="Aptos"/>
              </a:rPr>
              <a:t>Portfolio contact: message through Upwork or Contra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3318B-1ECF-413C-A9BC-3E5F97A3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34365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6672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6727C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471674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2026-09-30T13:39:02.2270000Z</dcterms:created>
  <dcterms:modified xsi:type="dcterms:W3CDTF">2026-09-30T13:39:02.2270000Z</dcterms:modified>
</coreProperties>
</file>